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Georgia" panose="02040502050405020303" pitchFamily="18" charset="0"/>
      <p:regular r:id="rId32"/>
      <p:bold r:id="rId33"/>
      <p:italic r:id="rId34"/>
      <p:boldItalic r:id="rId35"/>
    </p:embeddedFont>
    <p:embeddedFont>
      <p:font typeface="Helvetica Neue" panose="020B0604020202020204" charset="0"/>
      <p:regular r:id="rId36"/>
      <p:bold r:id="rId37"/>
      <p:italic r:id="rId38"/>
      <p:boldItalic r:id="rId39"/>
    </p:embeddedFont>
    <p:embeddedFont>
      <p:font typeface="Libre Baskerville" panose="02000000000000000000" pitchFamily="2" charset="0"/>
      <p:regular r:id="rId40"/>
      <p:bold r:id="rId41"/>
      <p:italic r:id="rId42"/>
    </p:embeddedFont>
    <p:embeddedFont>
      <p:font typeface="Merriweather" panose="00000500000000000000" pitchFamily="2" charset="0"/>
      <p:regular r:id="rId43"/>
      <p:bold r:id="rId44"/>
      <p:italic r:id="rId45"/>
      <p:boldItalic r:id="rId46"/>
    </p:embeddedFont>
    <p:embeddedFont>
      <p:font typeface="Roboto" panose="02000000000000000000" pitchFamily="2" charset="0"/>
      <p:regular r:id="rId47"/>
      <p:bold r:id="rId48"/>
      <p:italic r:id="rId49"/>
      <p:boldItalic r:id="rId50"/>
    </p:embeddedFont>
    <p:embeddedFont>
      <p:font typeface="Shadows Into Light" panose="020B0604020202020204" charset="0"/>
      <p:regular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91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b9a9f0fa9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b9a9f0fa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b9a9f0fa9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b9a9f0fa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a76b62f0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a76b62f0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b9a9f0fa9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b9a9f0fa9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58e9233c4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58e9233c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58e9233c4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58e9233c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a76b62f04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a76b62f0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0abe81e2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0abe81e2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597c452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597c452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d1119556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d111955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b9a9f0f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b9a9f0f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d1119556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d1119556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d1119556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d1119556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d1119556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d1119556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d1119556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7d1119556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d11195564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d1119556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d1119556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d1119556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558e9233c4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558e9233c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6cbc10ff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6cbc10ff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3f3f87dd9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3f3f87dd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3f3f87dd99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3f3f87dd9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558e9233c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558e9233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b9a9f0fa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b9a9f0f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b9a9f0fa9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b9a9f0f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b9a9f0fa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b9a9f0fa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b9a9f0fa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b9a9f0fa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b9a9f0fa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b9a9f0fa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b9a9f0fa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b9a9f0fa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33333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widewalls.ch/artist/hank-willis-thomas/auction-results/"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91678581#at=51"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1197350"/>
            <a:ext cx="8520600" cy="2052600"/>
          </a:xfrm>
          <a:prstGeom prst="rect">
            <a:avLst/>
          </a:prstGeom>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i="1">
                <a:solidFill>
                  <a:schemeClr val="lt2"/>
                </a:solidFill>
                <a:latin typeface="Libre Baskerville"/>
                <a:ea typeface="Libre Baskerville"/>
                <a:cs typeface="Libre Baskerville"/>
                <a:sym typeface="Libre Baskerville"/>
              </a:rPr>
              <a:t>Clay for Change </a:t>
            </a:r>
            <a:r>
              <a:rPr lang="en" sz="6000">
                <a:solidFill>
                  <a:schemeClr val="accent1"/>
                </a:solidFill>
                <a:latin typeface="Libre Baskerville"/>
                <a:ea typeface="Libre Baskerville"/>
                <a:cs typeface="Libre Baskerville"/>
                <a:sym typeface="Libre Baskerville"/>
              </a:rPr>
              <a:t> </a:t>
            </a:r>
            <a:endParaRPr sz="6000">
              <a:solidFill>
                <a:schemeClr val="accent1"/>
              </a:solidFill>
              <a:latin typeface="Libre Baskerville"/>
              <a:ea typeface="Libre Baskerville"/>
              <a:cs typeface="Libre Baskerville"/>
              <a:sym typeface="Libre Baskervill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blip>
          <a:stretch>
            <a:fillRect/>
          </a:stretch>
        </p:blipFill>
        <p:spPr>
          <a:xfrm>
            <a:off x="536250" y="535150"/>
            <a:ext cx="6086976" cy="4073199"/>
          </a:xfrm>
          <a:prstGeom prst="rect">
            <a:avLst/>
          </a:prstGeom>
          <a:noFill/>
          <a:ln>
            <a:noFill/>
          </a:ln>
        </p:spPr>
      </p:pic>
      <p:sp>
        <p:nvSpPr>
          <p:cNvPr id="105" name="Google Shape;105;p22"/>
          <p:cNvSpPr txBox="1"/>
          <p:nvPr/>
        </p:nvSpPr>
        <p:spPr>
          <a:xfrm>
            <a:off x="6735375" y="2747800"/>
            <a:ext cx="2111100" cy="17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Libre Baskerville"/>
                <a:ea typeface="Libre Baskerville"/>
                <a:cs typeface="Libre Baskerville"/>
                <a:sym typeface="Libre Baskerville"/>
              </a:rPr>
              <a:t>Carl Fredrik Reuterswärd</a:t>
            </a:r>
            <a:endParaRPr>
              <a:solidFill>
                <a:schemeClr val="l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lt1"/>
                </a:solidFill>
                <a:latin typeface="Libre Baskerville"/>
                <a:ea typeface="Libre Baskerville"/>
                <a:cs typeface="Libre Baskerville"/>
                <a:sym typeface="Libre Baskerville"/>
              </a:rPr>
              <a:t>“Non-Violence”</a:t>
            </a:r>
            <a:endParaRPr>
              <a:solidFill>
                <a:schemeClr val="l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lt1"/>
                </a:solidFill>
                <a:latin typeface="Libre Baskerville"/>
                <a:ea typeface="Libre Baskerville"/>
                <a:cs typeface="Libre Baskerville"/>
                <a:sym typeface="Libre Baskerville"/>
              </a:rPr>
              <a:t>New York City, 1980</a:t>
            </a:r>
            <a:endParaRPr>
              <a:solidFill>
                <a:schemeClr val="lt1"/>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chemeClr val="accen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Created after the murder of John Lennon</a:t>
            </a:r>
            <a:endParaRPr>
              <a:solidFill>
                <a:schemeClr val="accent1"/>
              </a:solidFill>
              <a:latin typeface="Libre Baskerville"/>
              <a:ea typeface="Libre Baskerville"/>
              <a:cs typeface="Libre Baskerville"/>
              <a:sym typeface="Libre Baskervil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3"/>
          <p:cNvPicPr preferRelativeResize="0"/>
          <p:nvPr/>
        </p:nvPicPr>
        <p:blipFill>
          <a:blip r:embed="rId3">
            <a:alphaModFix/>
          </a:blip>
          <a:stretch>
            <a:fillRect/>
          </a:stretch>
        </p:blipFill>
        <p:spPr>
          <a:xfrm>
            <a:off x="465125" y="813425"/>
            <a:ext cx="5176299" cy="3079900"/>
          </a:xfrm>
          <a:prstGeom prst="rect">
            <a:avLst/>
          </a:prstGeom>
          <a:noFill/>
          <a:ln>
            <a:noFill/>
          </a:ln>
        </p:spPr>
      </p:pic>
      <p:sp>
        <p:nvSpPr>
          <p:cNvPr id="111" name="Google Shape;111;p23"/>
          <p:cNvSpPr txBox="1"/>
          <p:nvPr/>
        </p:nvSpPr>
        <p:spPr>
          <a:xfrm>
            <a:off x="465125" y="4033675"/>
            <a:ext cx="2600700" cy="8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Plastic Jesus</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Hollywood Walk of Fame, 2016</a:t>
            </a:r>
            <a:endParaRPr>
              <a:solidFill>
                <a:srgbClr val="FFFFFF"/>
              </a:solidFill>
              <a:latin typeface="Libre Baskerville"/>
              <a:ea typeface="Libre Baskerville"/>
              <a:cs typeface="Libre Baskerville"/>
              <a:sym typeface="Libre Baskerville"/>
            </a:endParaRPr>
          </a:p>
        </p:txBody>
      </p:sp>
      <p:sp>
        <p:nvSpPr>
          <p:cNvPr id="112" name="Google Shape;112;p23"/>
          <p:cNvSpPr txBox="1"/>
          <p:nvPr/>
        </p:nvSpPr>
        <p:spPr>
          <a:xfrm>
            <a:off x="5919700" y="1506600"/>
            <a:ext cx="2984700" cy="213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Complete with barbed wired and tiny "Keep Out" signs, the work played on Trump's controversial statements about building a wall on the southern border of the U.S. as part of a plan for immigration reform.</a:t>
            </a:r>
            <a:endParaRPr>
              <a:solidFill>
                <a:schemeClr val="accent1"/>
              </a:solidFill>
              <a:latin typeface="Libre Baskerville"/>
              <a:ea typeface="Libre Baskerville"/>
              <a:cs typeface="Libre Baskerville"/>
              <a:sym typeface="Libre Baskervil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4"/>
          <p:cNvPicPr preferRelativeResize="0"/>
          <p:nvPr/>
        </p:nvPicPr>
        <p:blipFill>
          <a:blip r:embed="rId3">
            <a:alphaModFix/>
          </a:blip>
          <a:stretch>
            <a:fillRect/>
          </a:stretch>
        </p:blipFill>
        <p:spPr>
          <a:xfrm>
            <a:off x="403325" y="728175"/>
            <a:ext cx="5257950" cy="3305500"/>
          </a:xfrm>
          <a:prstGeom prst="rect">
            <a:avLst/>
          </a:prstGeom>
          <a:noFill/>
          <a:ln>
            <a:noFill/>
          </a:ln>
        </p:spPr>
      </p:pic>
      <p:sp>
        <p:nvSpPr>
          <p:cNvPr id="118" name="Google Shape;118;p24"/>
          <p:cNvSpPr txBox="1"/>
          <p:nvPr/>
        </p:nvSpPr>
        <p:spPr>
          <a:xfrm>
            <a:off x="1209400" y="4206425"/>
            <a:ext cx="2436000" cy="84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Plastic Jesus</a:t>
            </a:r>
            <a:br>
              <a:rPr lang="en">
                <a:solidFill>
                  <a:srgbClr val="FFFFFF"/>
                </a:solidFill>
                <a:latin typeface="Libre Baskerville"/>
                <a:ea typeface="Libre Baskerville"/>
                <a:cs typeface="Libre Baskerville"/>
                <a:sym typeface="Libre Baskerville"/>
              </a:rPr>
            </a:br>
            <a:r>
              <a:rPr lang="en">
                <a:solidFill>
                  <a:srgbClr val="FFFFFF"/>
                </a:solidFill>
                <a:latin typeface="Libre Baskerville"/>
                <a:ea typeface="Libre Baskerville"/>
                <a:cs typeface="Libre Baskerville"/>
                <a:sym typeface="Libre Baskerville"/>
              </a:rPr>
              <a:t>“Twenty Two”</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Los Angeles,  2016</a:t>
            </a:r>
            <a:endParaRPr>
              <a:solidFill>
                <a:srgbClr val="FFFFFF"/>
              </a:solidFill>
              <a:latin typeface="Libre Baskerville"/>
              <a:ea typeface="Libre Baskerville"/>
              <a:cs typeface="Libre Baskerville"/>
              <a:sym typeface="Libre Baskerville"/>
            </a:endParaRPr>
          </a:p>
        </p:txBody>
      </p:sp>
      <p:sp>
        <p:nvSpPr>
          <p:cNvPr id="119" name="Google Shape;119;p24"/>
          <p:cNvSpPr txBox="1"/>
          <p:nvPr/>
        </p:nvSpPr>
        <p:spPr>
          <a:xfrm>
            <a:off x="4009450" y="4206425"/>
            <a:ext cx="30330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Every day, twenty-two former military veterans commit suicide</a:t>
            </a:r>
            <a:endParaRPr>
              <a:solidFill>
                <a:schemeClr val="accent1"/>
              </a:solidFill>
              <a:latin typeface="Libre Baskerville"/>
              <a:ea typeface="Libre Baskerville"/>
              <a:cs typeface="Libre Baskerville"/>
              <a:sym typeface="Libre Baskerville"/>
            </a:endParaRPr>
          </a:p>
        </p:txBody>
      </p:sp>
      <p:pic>
        <p:nvPicPr>
          <p:cNvPr id="120" name="Google Shape;120;p24"/>
          <p:cNvPicPr preferRelativeResize="0"/>
          <p:nvPr/>
        </p:nvPicPr>
        <p:blipFill rotWithShape="1">
          <a:blip r:embed="rId3">
            <a:alphaModFix/>
          </a:blip>
          <a:srcRect l="22293" t="49433" r="61095" b="19294"/>
          <a:stretch/>
        </p:blipFill>
        <p:spPr>
          <a:xfrm>
            <a:off x="5852230" y="728175"/>
            <a:ext cx="2792771" cy="3305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5"/>
          <p:cNvPicPr preferRelativeResize="0"/>
          <p:nvPr/>
        </p:nvPicPr>
        <p:blipFill rotWithShape="1">
          <a:blip r:embed="rId3">
            <a:alphaModFix/>
          </a:blip>
          <a:srcRect l="2070" t="21267" r="2962" b="10654"/>
          <a:stretch/>
        </p:blipFill>
        <p:spPr>
          <a:xfrm>
            <a:off x="229250" y="320025"/>
            <a:ext cx="8556950" cy="3310650"/>
          </a:xfrm>
          <a:prstGeom prst="rect">
            <a:avLst/>
          </a:prstGeom>
          <a:noFill/>
          <a:ln>
            <a:noFill/>
          </a:ln>
        </p:spPr>
      </p:pic>
      <p:sp>
        <p:nvSpPr>
          <p:cNvPr id="126" name="Google Shape;126;p25"/>
          <p:cNvSpPr txBox="1"/>
          <p:nvPr/>
        </p:nvSpPr>
        <p:spPr>
          <a:xfrm>
            <a:off x="229250" y="3803375"/>
            <a:ext cx="2322300" cy="8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3F3F3"/>
                </a:solidFill>
                <a:latin typeface="Libre Baskerville"/>
                <a:ea typeface="Libre Baskerville"/>
                <a:cs typeface="Libre Baskerville"/>
                <a:sym typeface="Libre Baskerville"/>
              </a:rPr>
              <a:t>Shephard Fairey</a:t>
            </a:r>
            <a:endParaRPr>
              <a:solidFill>
                <a:srgbClr val="F3F3F3"/>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3F3F3"/>
                </a:solidFill>
                <a:latin typeface="Libre Baskerville"/>
                <a:ea typeface="Libre Baskerville"/>
                <a:cs typeface="Libre Baskerville"/>
                <a:sym typeface="Libre Baskerville"/>
              </a:rPr>
              <a:t>“We The People”</a:t>
            </a:r>
            <a:br>
              <a:rPr lang="en">
                <a:solidFill>
                  <a:srgbClr val="F3F3F3"/>
                </a:solidFill>
                <a:latin typeface="Libre Baskerville"/>
                <a:ea typeface="Libre Baskerville"/>
                <a:cs typeface="Libre Baskerville"/>
                <a:sym typeface="Libre Baskerville"/>
              </a:rPr>
            </a:br>
            <a:r>
              <a:rPr lang="en">
                <a:solidFill>
                  <a:srgbClr val="F3F3F3"/>
                </a:solidFill>
                <a:latin typeface="Libre Baskerville"/>
                <a:ea typeface="Libre Baskerville"/>
                <a:cs typeface="Libre Baskerville"/>
                <a:sym typeface="Libre Baskerville"/>
              </a:rPr>
              <a:t>Los Angeles, 2016</a:t>
            </a:r>
            <a:endParaRPr>
              <a:solidFill>
                <a:srgbClr val="F3F3F3"/>
              </a:solidFill>
              <a:latin typeface="Libre Baskerville"/>
              <a:ea typeface="Libre Baskerville"/>
              <a:cs typeface="Libre Baskerville"/>
              <a:sym typeface="Libre Baskerville"/>
            </a:endParaRPr>
          </a:p>
        </p:txBody>
      </p:sp>
      <p:sp>
        <p:nvSpPr>
          <p:cNvPr id="127" name="Google Shape;127;p25"/>
          <p:cNvSpPr txBox="1"/>
          <p:nvPr/>
        </p:nvSpPr>
        <p:spPr>
          <a:xfrm>
            <a:off x="5302900" y="3803375"/>
            <a:ext cx="3483300" cy="113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“We The People…</a:t>
            </a:r>
            <a:endParaRPr>
              <a:solidFill>
                <a:schemeClr val="accen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		...Defend Dignity</a:t>
            </a:r>
            <a:endParaRPr>
              <a:solidFill>
                <a:schemeClr val="accen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		...Protect Each Other</a:t>
            </a:r>
            <a:endParaRPr>
              <a:solidFill>
                <a:schemeClr val="accent1"/>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		...Are Greater Than Fear”</a:t>
            </a:r>
            <a:endParaRPr>
              <a:solidFill>
                <a:schemeClr val="accent1"/>
              </a:solidFill>
              <a:latin typeface="Libre Baskerville"/>
              <a:ea typeface="Libre Baskerville"/>
              <a:cs typeface="Libre Baskerville"/>
              <a:sym typeface="Libre Baskervill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6"/>
          <p:cNvPicPr preferRelativeResize="0"/>
          <p:nvPr/>
        </p:nvPicPr>
        <p:blipFill>
          <a:blip r:embed="rId3">
            <a:alphaModFix/>
          </a:blip>
          <a:stretch>
            <a:fillRect/>
          </a:stretch>
        </p:blipFill>
        <p:spPr>
          <a:xfrm>
            <a:off x="152400" y="-662200"/>
            <a:ext cx="4354275" cy="5805700"/>
          </a:xfrm>
          <a:prstGeom prst="rect">
            <a:avLst/>
          </a:prstGeom>
          <a:noFill/>
          <a:ln>
            <a:noFill/>
          </a:ln>
        </p:spPr>
      </p:pic>
      <p:sp>
        <p:nvSpPr>
          <p:cNvPr id="133" name="Google Shape;133;p26"/>
          <p:cNvSpPr txBox="1"/>
          <p:nvPr/>
        </p:nvSpPr>
        <p:spPr>
          <a:xfrm>
            <a:off x="4506675" y="612325"/>
            <a:ext cx="4518900" cy="1935000"/>
          </a:xfrm>
          <a:prstGeom prst="rect">
            <a:avLst/>
          </a:prstGeom>
          <a:noFill/>
          <a:ln w="9525" cap="flat" cmpd="sng">
            <a:solidFill>
              <a:srgbClr val="EFEFE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Banksy 2004 British Graffiti Artist </a:t>
            </a:r>
            <a:endParaRPr>
              <a:solidFill>
                <a:schemeClr val="lt1"/>
              </a:solidFill>
            </a:endParaRPr>
          </a:p>
          <a:p>
            <a:pPr marL="0" lvl="0" indent="0" algn="l" rtl="0">
              <a:spcBef>
                <a:spcPts val="0"/>
              </a:spcBef>
              <a:spcAft>
                <a:spcPts val="0"/>
              </a:spcAft>
              <a:buNone/>
            </a:pPr>
            <a:r>
              <a:rPr lang="en">
                <a:solidFill>
                  <a:schemeClr val="lt1"/>
                </a:solidFill>
              </a:rPr>
              <a:t>“Kissing Coppers” </a:t>
            </a:r>
            <a:endParaRPr>
              <a:solidFill>
                <a:schemeClr val="lt1"/>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 sz="1350">
                <a:solidFill>
                  <a:schemeClr val="lt1"/>
                </a:solidFill>
                <a:latin typeface="Roboto"/>
                <a:ea typeface="Roboto"/>
                <a:cs typeface="Roboto"/>
                <a:sym typeface="Roboto"/>
              </a:rPr>
              <a:t>Banksy is advocating for a sexual-identity accepting society by placing icons of authority in a pro-gay position. His use of policemen, rather than ordinary citizens, is intriguing, because the very subjects of his tender portrayal are often the ones to working to eradicate his vandalism. </a:t>
            </a:r>
            <a:endParaRPr>
              <a:solidFill>
                <a:schemeClr val="lt1"/>
              </a:solidFill>
            </a:endParaRPr>
          </a:p>
          <a:p>
            <a:pPr marL="0" lvl="0" indent="0" algn="l" rtl="0">
              <a:spcBef>
                <a:spcPts val="0"/>
              </a:spcBef>
              <a:spcAft>
                <a:spcPts val="0"/>
              </a:spcAft>
              <a:buNone/>
            </a:pP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7"/>
          <p:cNvPicPr preferRelativeResize="0"/>
          <p:nvPr/>
        </p:nvPicPr>
        <p:blipFill>
          <a:blip r:embed="rId3">
            <a:alphaModFix/>
          </a:blip>
          <a:stretch>
            <a:fillRect/>
          </a:stretch>
        </p:blipFill>
        <p:spPr>
          <a:xfrm>
            <a:off x="152400" y="152400"/>
            <a:ext cx="4838701" cy="4838701"/>
          </a:xfrm>
          <a:prstGeom prst="rect">
            <a:avLst/>
          </a:prstGeom>
          <a:noFill/>
          <a:ln>
            <a:noFill/>
          </a:ln>
        </p:spPr>
      </p:pic>
      <p:sp>
        <p:nvSpPr>
          <p:cNvPr id="139" name="Google Shape;139;p27"/>
          <p:cNvSpPr txBox="1"/>
          <p:nvPr/>
        </p:nvSpPr>
        <p:spPr>
          <a:xfrm>
            <a:off x="5572125" y="624575"/>
            <a:ext cx="3294300" cy="3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chemeClr val="dk1"/>
                </a:solidFill>
                <a:highlight>
                  <a:srgbClr val="FFFFFF"/>
                </a:highlight>
              </a:rPr>
              <a:t>Jason DeClaire Taylor: Artist</a:t>
            </a:r>
            <a:endParaRPr sz="1350">
              <a:solidFill>
                <a:schemeClr val="dk1"/>
              </a:solidFill>
              <a:highlight>
                <a:srgbClr val="FFFFFF"/>
              </a:highlight>
            </a:endParaRPr>
          </a:p>
          <a:p>
            <a:pPr marL="0" lvl="0" indent="0" algn="l" rtl="0">
              <a:spcBef>
                <a:spcPts val="0"/>
              </a:spcBef>
              <a:spcAft>
                <a:spcPts val="0"/>
              </a:spcAft>
              <a:buNone/>
            </a:pPr>
            <a:endParaRPr sz="1350">
              <a:solidFill>
                <a:schemeClr val="dk1"/>
              </a:solidFill>
              <a:highlight>
                <a:srgbClr val="FFFFFF"/>
              </a:highlight>
            </a:endParaRPr>
          </a:p>
          <a:p>
            <a:pPr marL="0" lvl="0" indent="0" algn="l" rtl="0">
              <a:spcBef>
                <a:spcPts val="0"/>
              </a:spcBef>
              <a:spcAft>
                <a:spcPts val="0"/>
              </a:spcAft>
              <a:buNone/>
            </a:pPr>
            <a:r>
              <a:rPr lang="en" sz="1350">
                <a:solidFill>
                  <a:schemeClr val="dk1"/>
                </a:solidFill>
                <a:highlight>
                  <a:srgbClr val="FFFFFF"/>
                </a:highlight>
              </a:rPr>
              <a:t>Sculpture made from micro plastics washed up by the Atlantic Ocean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8"/>
          <p:cNvPicPr preferRelativeResize="0"/>
          <p:nvPr/>
        </p:nvPicPr>
        <p:blipFill>
          <a:blip r:embed="rId3">
            <a:alphaModFix/>
          </a:blip>
          <a:stretch>
            <a:fillRect/>
          </a:stretch>
        </p:blipFill>
        <p:spPr>
          <a:xfrm>
            <a:off x="1172500" y="341488"/>
            <a:ext cx="4625250" cy="4460525"/>
          </a:xfrm>
          <a:prstGeom prst="rect">
            <a:avLst/>
          </a:prstGeom>
          <a:noFill/>
          <a:ln>
            <a:noFill/>
          </a:ln>
        </p:spPr>
      </p:pic>
      <p:sp>
        <p:nvSpPr>
          <p:cNvPr id="145" name="Google Shape;145;p28"/>
          <p:cNvSpPr txBox="1"/>
          <p:nvPr/>
        </p:nvSpPr>
        <p:spPr>
          <a:xfrm>
            <a:off x="6121225" y="3458600"/>
            <a:ext cx="2715600" cy="13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Faith Ringgold</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“The Flag is Bleeding”</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Harlem, 1970</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Quilt</a:t>
            </a:r>
            <a:endParaRPr>
              <a:solidFill>
                <a:srgbClr val="FFFFFF"/>
              </a:solidFill>
              <a:latin typeface="Libre Baskerville"/>
              <a:ea typeface="Libre Baskerville"/>
              <a:cs typeface="Libre Baskerville"/>
              <a:sym typeface="Libre Baskervill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9"/>
          <p:cNvPicPr preferRelativeResize="0"/>
          <p:nvPr/>
        </p:nvPicPr>
        <p:blipFill>
          <a:blip r:embed="rId3">
            <a:alphaModFix/>
          </a:blip>
          <a:stretch>
            <a:fillRect/>
          </a:stretch>
        </p:blipFill>
        <p:spPr>
          <a:xfrm>
            <a:off x="1514563" y="310400"/>
            <a:ext cx="6114875" cy="3531350"/>
          </a:xfrm>
          <a:prstGeom prst="rect">
            <a:avLst/>
          </a:prstGeom>
          <a:noFill/>
          <a:ln>
            <a:noFill/>
          </a:ln>
        </p:spPr>
      </p:pic>
      <p:sp>
        <p:nvSpPr>
          <p:cNvPr id="151" name="Google Shape;151;p29"/>
          <p:cNvSpPr txBox="1"/>
          <p:nvPr/>
        </p:nvSpPr>
        <p:spPr>
          <a:xfrm>
            <a:off x="1534300" y="4004900"/>
            <a:ext cx="3282000" cy="8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Keith Haring</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“Silence=Death”</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New York City, 1989</a:t>
            </a:r>
            <a:endParaRPr>
              <a:solidFill>
                <a:srgbClr val="FFFFFF"/>
              </a:solidFill>
              <a:latin typeface="Libre Baskerville"/>
              <a:ea typeface="Libre Baskerville"/>
              <a:cs typeface="Libre Baskerville"/>
              <a:sym typeface="Libre Baskervill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0"/>
          <p:cNvSpPr txBox="1"/>
          <p:nvPr/>
        </p:nvSpPr>
        <p:spPr>
          <a:xfrm>
            <a:off x="269450" y="171450"/>
            <a:ext cx="2841300" cy="491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1"/>
                </a:solidFill>
              </a:rPr>
              <a:t>A conceptual artist living and working in New York City, </a:t>
            </a:r>
            <a:r>
              <a:rPr lang="en" sz="1200" u="sng">
                <a:solidFill>
                  <a:schemeClr val="lt1"/>
                </a:solidFill>
                <a:hlinkClick r:id="rId3">
                  <a:extLst>
                    <a:ext uri="{A12FA001-AC4F-418D-AE19-62706E023703}">
                      <ahyp:hlinkClr xmlns:ahyp="http://schemas.microsoft.com/office/drawing/2018/hyperlinkcolor" val="tx"/>
                    </a:ext>
                  </a:extLst>
                </a:hlinkClick>
              </a:rPr>
              <a:t>Hank Willis Thomas</a:t>
            </a:r>
            <a:r>
              <a:rPr lang="en" sz="1200">
                <a:solidFill>
                  <a:schemeClr val="lt1"/>
                </a:solidFill>
              </a:rPr>
              <a:t> centers his work around themes related to perspective identity, commodity, media and popular culture. He often incorporates recognizable </a:t>
            </a:r>
            <a:r>
              <a:rPr lang="en" sz="1200" b="1">
                <a:solidFill>
                  <a:schemeClr val="lt1"/>
                </a:solidFill>
              </a:rPr>
              <a:t>advertising icons and imagery</a:t>
            </a:r>
            <a:r>
              <a:rPr lang="en" sz="1200">
                <a:solidFill>
                  <a:schemeClr val="lt1"/>
                </a:solidFill>
              </a:rPr>
              <a:t> in his work. Commenting on advertising, he stated: </a:t>
            </a:r>
            <a:r>
              <a:rPr lang="en" sz="1200" i="1">
                <a:solidFill>
                  <a:schemeClr val="lt1"/>
                </a:solidFill>
              </a:rPr>
              <a:t>“Part of advertising’s success is based on its ability to reinforce generalizations developed around race, gender and ethnicity which are generally false, but [these generalizations] can sometimes be entertaining, sometimes true, and sometimes horrifying.”</a:t>
            </a:r>
            <a:endParaRPr sz="1200" i="1">
              <a:solidFill>
                <a:schemeClr val="lt1"/>
              </a:solidFill>
            </a:endParaRPr>
          </a:p>
          <a:p>
            <a:pPr marL="0" lvl="0" indent="0" algn="l" rtl="0">
              <a:spcBef>
                <a:spcPts val="0"/>
              </a:spcBef>
              <a:spcAft>
                <a:spcPts val="0"/>
              </a:spcAft>
              <a:buNone/>
            </a:pPr>
            <a:endParaRPr sz="1200" i="1">
              <a:solidFill>
                <a:schemeClr val="lt1"/>
              </a:solidFill>
            </a:endParaRPr>
          </a:p>
          <a:p>
            <a:pPr marL="0" lvl="0" indent="0" algn="l" rtl="0">
              <a:spcBef>
                <a:spcPts val="0"/>
              </a:spcBef>
              <a:spcAft>
                <a:spcPts val="0"/>
              </a:spcAft>
              <a:buNone/>
            </a:pPr>
            <a:endParaRPr sz="1200" i="1">
              <a:solidFill>
                <a:srgbClr val="FFFFFF"/>
              </a:solidFill>
            </a:endParaRPr>
          </a:p>
          <a:p>
            <a:pPr marL="0" lvl="0" indent="0" algn="l" rtl="0">
              <a:spcBef>
                <a:spcPts val="0"/>
              </a:spcBef>
              <a:spcAft>
                <a:spcPts val="0"/>
              </a:spcAft>
              <a:buNone/>
            </a:pPr>
            <a:endParaRPr sz="1200" i="1">
              <a:solidFill>
                <a:srgbClr val="FFFFFF"/>
              </a:solidFill>
            </a:endParaRPr>
          </a:p>
          <a:p>
            <a:pPr marL="0" lvl="0" indent="0" algn="l" rtl="0">
              <a:spcBef>
                <a:spcPts val="0"/>
              </a:spcBef>
              <a:spcAft>
                <a:spcPts val="0"/>
              </a:spcAft>
              <a:buNone/>
            </a:pPr>
            <a:r>
              <a:rPr lang="en" sz="1200" i="1">
                <a:solidFill>
                  <a:srgbClr val="FFFFFF"/>
                </a:solidFill>
              </a:rPr>
              <a:t>B®anded and Unbranded: Reflections in Black by Corporate America 1968-2008, a work created from appropriated advertising imagery.</a:t>
            </a:r>
            <a:endParaRPr sz="1200" i="1">
              <a:solidFill>
                <a:srgbClr val="FFFFFF"/>
              </a:solidFill>
            </a:endParaRPr>
          </a:p>
        </p:txBody>
      </p:sp>
      <p:pic>
        <p:nvPicPr>
          <p:cNvPr id="157" name="Google Shape;157;p30"/>
          <p:cNvPicPr preferRelativeResize="0"/>
          <p:nvPr/>
        </p:nvPicPr>
        <p:blipFill>
          <a:blip r:embed="rId4">
            <a:alphaModFix/>
          </a:blip>
          <a:stretch>
            <a:fillRect/>
          </a:stretch>
        </p:blipFill>
        <p:spPr>
          <a:xfrm>
            <a:off x="3431250" y="115650"/>
            <a:ext cx="6233925" cy="4158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152400" y="152400"/>
            <a:ext cx="4838700" cy="4838700"/>
          </a:xfrm>
          <a:prstGeom prst="rect">
            <a:avLst/>
          </a:prstGeom>
          <a:noFill/>
          <a:ln>
            <a:noFill/>
          </a:ln>
        </p:spPr>
      </p:pic>
      <p:sp>
        <p:nvSpPr>
          <p:cNvPr id="163" name="Google Shape;163;p31"/>
          <p:cNvSpPr txBox="1"/>
          <p:nvPr/>
        </p:nvSpPr>
        <p:spPr>
          <a:xfrm>
            <a:off x="5711150" y="996275"/>
            <a:ext cx="6672600" cy="778500"/>
          </a:xfrm>
          <a:prstGeom prst="rect">
            <a:avLst/>
          </a:prstGeom>
          <a:solidFill>
            <a:srgbClr val="9999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Roberto Lugo</a:t>
            </a:r>
            <a:endParaRPr/>
          </a:p>
          <a:p>
            <a:pPr marL="0" lvl="0" indent="0" algn="l" rtl="0">
              <a:spcBef>
                <a:spcPts val="0"/>
              </a:spcBef>
              <a:spcAft>
                <a:spcPts val="0"/>
              </a:spcAft>
              <a:buNone/>
            </a:pPr>
            <a:endParaRPr/>
          </a:p>
          <a:p>
            <a:pPr marL="0" lvl="0" indent="0" algn="l" rtl="0">
              <a:spcBef>
                <a:spcPts val="0"/>
              </a:spcBef>
              <a:spcAft>
                <a:spcPts val="0"/>
              </a:spcAft>
              <a:buNone/>
            </a:pPr>
            <a:r>
              <a:rPr lang="en"/>
              <a:t>Ceramic Artist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1174050" y="1218650"/>
            <a:ext cx="6795900" cy="29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2"/>
                </a:solidFill>
                <a:latin typeface="Libre Baskerville"/>
                <a:ea typeface="Libre Baskerville"/>
                <a:cs typeface="Libre Baskerville"/>
                <a:sym typeface="Libre Baskerville"/>
              </a:rPr>
              <a:t>“Art has a way to </a:t>
            </a:r>
            <a:r>
              <a:rPr lang="en" sz="3600">
                <a:solidFill>
                  <a:srgbClr val="79D8D5"/>
                </a:solidFill>
                <a:latin typeface="Libre Baskerville"/>
                <a:ea typeface="Libre Baskerville"/>
                <a:cs typeface="Libre Baskerville"/>
                <a:sym typeface="Libre Baskerville"/>
              </a:rPr>
              <a:t>connect</a:t>
            </a:r>
            <a:r>
              <a:rPr lang="en" sz="3600">
                <a:solidFill>
                  <a:srgbClr val="CC4125"/>
                </a:solidFill>
                <a:latin typeface="Libre Baskerville"/>
                <a:ea typeface="Libre Baskerville"/>
                <a:cs typeface="Libre Baskerville"/>
                <a:sym typeface="Libre Baskerville"/>
              </a:rPr>
              <a:t> </a:t>
            </a:r>
            <a:r>
              <a:rPr lang="en" sz="3600">
                <a:solidFill>
                  <a:schemeClr val="lt2"/>
                </a:solidFill>
                <a:latin typeface="Libre Baskerville"/>
                <a:ea typeface="Libre Baskerville"/>
                <a:cs typeface="Libre Baskerville"/>
                <a:sym typeface="Libre Baskerville"/>
              </a:rPr>
              <a:t>people, to </a:t>
            </a:r>
            <a:r>
              <a:rPr lang="en" sz="3600">
                <a:solidFill>
                  <a:schemeClr val="accent1"/>
                </a:solidFill>
                <a:latin typeface="Libre Baskerville"/>
                <a:ea typeface="Libre Baskerville"/>
                <a:cs typeface="Libre Baskerville"/>
                <a:sym typeface="Libre Baskerville"/>
              </a:rPr>
              <a:t>motivate</a:t>
            </a:r>
            <a:r>
              <a:rPr lang="en" sz="3600">
                <a:solidFill>
                  <a:schemeClr val="lt2"/>
                </a:solidFill>
                <a:latin typeface="Libre Baskerville"/>
                <a:ea typeface="Libre Baskerville"/>
                <a:cs typeface="Libre Baskerville"/>
                <a:sym typeface="Libre Baskerville"/>
              </a:rPr>
              <a:t> and </a:t>
            </a:r>
            <a:r>
              <a:rPr lang="en" sz="3600">
                <a:solidFill>
                  <a:srgbClr val="CC4125"/>
                </a:solidFill>
                <a:latin typeface="Libre Baskerville"/>
                <a:ea typeface="Libre Baskerville"/>
                <a:cs typeface="Libre Baskerville"/>
                <a:sym typeface="Libre Baskerville"/>
              </a:rPr>
              <a:t>move people into action</a:t>
            </a:r>
            <a:r>
              <a:rPr lang="en" sz="3600">
                <a:solidFill>
                  <a:schemeClr val="lt2"/>
                </a:solidFill>
                <a:latin typeface="Libre Baskerville"/>
                <a:ea typeface="Libre Baskerville"/>
                <a:cs typeface="Libre Baskerville"/>
                <a:sym typeface="Libre Baskerville"/>
              </a:rPr>
              <a:t>”</a:t>
            </a:r>
            <a:endParaRPr sz="3600">
              <a:solidFill>
                <a:schemeClr val="lt2"/>
              </a:solidFill>
              <a:latin typeface="Libre Baskerville"/>
              <a:ea typeface="Libre Baskerville"/>
              <a:cs typeface="Libre Baskerville"/>
              <a:sym typeface="Libre Baskerville"/>
            </a:endParaRPr>
          </a:p>
          <a:p>
            <a:pPr marL="0" lvl="0" indent="0" algn="ctr" rtl="0">
              <a:spcBef>
                <a:spcPts val="0"/>
              </a:spcBef>
              <a:spcAft>
                <a:spcPts val="0"/>
              </a:spcAft>
              <a:buNone/>
            </a:pPr>
            <a:endParaRPr sz="3600">
              <a:solidFill>
                <a:schemeClr val="lt2"/>
              </a:solidFill>
              <a:latin typeface="Libre Baskerville"/>
              <a:ea typeface="Libre Baskerville"/>
              <a:cs typeface="Libre Baskerville"/>
              <a:sym typeface="Libre Baskerville"/>
            </a:endParaRPr>
          </a:p>
          <a:p>
            <a:pPr marL="0" lvl="0" indent="0" algn="r" rtl="0">
              <a:spcBef>
                <a:spcPts val="0"/>
              </a:spcBef>
              <a:spcAft>
                <a:spcPts val="0"/>
              </a:spcAft>
              <a:buNone/>
            </a:pPr>
            <a:r>
              <a:rPr lang="en" sz="3000" i="1">
                <a:solidFill>
                  <a:schemeClr val="lt2"/>
                </a:solidFill>
                <a:latin typeface="Libre Baskerville"/>
                <a:ea typeface="Libre Baskerville"/>
                <a:cs typeface="Libre Baskerville"/>
                <a:sym typeface="Libre Baskerville"/>
              </a:rPr>
              <a:t>-Marcus Ellsworth</a:t>
            </a:r>
            <a:endParaRPr sz="3000" i="1">
              <a:solidFill>
                <a:schemeClr val="lt2"/>
              </a:solidFill>
              <a:latin typeface="Libre Baskerville"/>
              <a:ea typeface="Libre Baskerville"/>
              <a:cs typeface="Libre Baskerville"/>
              <a:sym typeface="Libre Baskervill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400"/>
              </a:spcAft>
              <a:buNone/>
            </a:pPr>
            <a:r>
              <a:rPr lang="en" sz="1300">
                <a:solidFill>
                  <a:srgbClr val="8B9399"/>
                </a:solidFill>
                <a:highlight>
                  <a:srgbClr val="FFFFFF"/>
                </a:highlight>
              </a:rPr>
              <a:t>Ceramic artist Nathan Murray challenges systematic racism through the creation of ceramic sculptures.</a:t>
            </a:r>
            <a:endParaRPr sz="1300">
              <a:solidFill>
                <a:srgbClr val="8B9399"/>
              </a:solidFill>
              <a:highlight>
                <a:srgbClr val="FFFFFF"/>
              </a:highlight>
            </a:endParaRPr>
          </a:p>
        </p:txBody>
      </p:sp>
      <p:pic>
        <p:nvPicPr>
          <p:cNvPr id="169" name="Google Shape;169;p32"/>
          <p:cNvPicPr preferRelativeResize="0"/>
          <p:nvPr/>
        </p:nvPicPr>
        <p:blipFill>
          <a:blip r:embed="rId3">
            <a:alphaModFix/>
          </a:blip>
          <a:stretch>
            <a:fillRect/>
          </a:stretch>
        </p:blipFill>
        <p:spPr>
          <a:xfrm>
            <a:off x="149725" y="859050"/>
            <a:ext cx="7855125" cy="4125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p:nvPr/>
        </p:nvSpPr>
        <p:spPr>
          <a:xfrm>
            <a:off x="0" y="0"/>
            <a:ext cx="3000000" cy="3000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Jessica Stoller’s ceramic objects recall the figures and slick surfaces of dainty European porcelain sculptures, or Dutch still life vanitas paintings, but they tackle ideas such as feminine beauty ideals, or greed, taking the form of female busts or body parts bedecked with fine frocks and sugary treats. </a:t>
            </a:r>
            <a:endParaRPr/>
          </a:p>
        </p:txBody>
      </p:sp>
      <p:pic>
        <p:nvPicPr>
          <p:cNvPr id="175" name="Google Shape;175;p33"/>
          <p:cNvPicPr preferRelativeResize="0"/>
          <p:nvPr/>
        </p:nvPicPr>
        <p:blipFill>
          <a:blip r:embed="rId3">
            <a:alphaModFix/>
          </a:blip>
          <a:stretch>
            <a:fillRect/>
          </a:stretch>
        </p:blipFill>
        <p:spPr>
          <a:xfrm>
            <a:off x="3071325" y="94450"/>
            <a:ext cx="5315826" cy="5266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4"/>
          <p:cNvPicPr preferRelativeResize="0"/>
          <p:nvPr/>
        </p:nvPicPr>
        <p:blipFill>
          <a:blip r:embed="rId3">
            <a:alphaModFix/>
          </a:blip>
          <a:stretch>
            <a:fillRect/>
          </a:stretch>
        </p:blipFill>
        <p:spPr>
          <a:xfrm>
            <a:off x="2782075" y="372500"/>
            <a:ext cx="6253800" cy="4657375"/>
          </a:xfrm>
          <a:prstGeom prst="rect">
            <a:avLst/>
          </a:prstGeom>
          <a:noFill/>
          <a:ln>
            <a:noFill/>
          </a:ln>
        </p:spPr>
      </p:pic>
      <p:sp>
        <p:nvSpPr>
          <p:cNvPr id="181" name="Google Shape;181;p34"/>
          <p:cNvSpPr txBox="1"/>
          <p:nvPr/>
        </p:nvSpPr>
        <p:spPr>
          <a:xfrm>
            <a:off x="0" y="810900"/>
            <a:ext cx="3429000" cy="39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C5C5C"/>
                </a:solidFill>
                <a:highlight>
                  <a:srgbClr val="FFFFFF"/>
                </a:highlight>
                <a:latin typeface="Merriweather"/>
                <a:ea typeface="Merriweather"/>
                <a:cs typeface="Merriweather"/>
                <a:sym typeface="Merriweather"/>
              </a:rPr>
              <a:t>Crystal Morey’s mythical porcelain pieces also comment on humankind’s perilous effect on the natural world.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5"/>
          <p:cNvPicPr preferRelativeResize="0"/>
          <p:nvPr/>
        </p:nvPicPr>
        <p:blipFill>
          <a:blip r:embed="rId3">
            <a:alphaModFix/>
          </a:blip>
          <a:stretch>
            <a:fillRect/>
          </a:stretch>
        </p:blipFill>
        <p:spPr>
          <a:xfrm>
            <a:off x="152400" y="152400"/>
            <a:ext cx="6048374" cy="4838700"/>
          </a:xfrm>
          <a:prstGeom prst="rect">
            <a:avLst/>
          </a:prstGeom>
          <a:noFill/>
          <a:ln>
            <a:noFill/>
          </a:ln>
        </p:spPr>
      </p:pic>
      <p:sp>
        <p:nvSpPr>
          <p:cNvPr id="187" name="Google Shape;187;p35"/>
          <p:cNvSpPr txBox="1"/>
          <p:nvPr/>
        </p:nvSpPr>
        <p:spPr>
          <a:xfrm>
            <a:off x="4853900" y="99175"/>
            <a:ext cx="4193400" cy="220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5C5C5C"/>
                </a:solidFill>
                <a:highlight>
                  <a:srgbClr val="FFFFFF"/>
                </a:highlight>
                <a:latin typeface="Merriweather"/>
                <a:ea typeface="Merriweather"/>
                <a:cs typeface="Merriweather"/>
                <a:sym typeface="Merriweather"/>
              </a:rPr>
              <a:t>Undine  Brod’s work, including these trophy-head animal composites, comment on the manipulation and abuse of animals by the human race</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6"/>
          <p:cNvPicPr preferRelativeResize="0"/>
          <p:nvPr/>
        </p:nvPicPr>
        <p:blipFill>
          <a:blip r:embed="rId3">
            <a:alphaModFix/>
          </a:blip>
          <a:stretch>
            <a:fillRect/>
          </a:stretch>
        </p:blipFill>
        <p:spPr>
          <a:xfrm>
            <a:off x="-915175" y="360925"/>
            <a:ext cx="6475725" cy="4862675"/>
          </a:xfrm>
          <a:prstGeom prst="rect">
            <a:avLst/>
          </a:prstGeom>
          <a:noFill/>
          <a:ln>
            <a:noFill/>
          </a:ln>
        </p:spPr>
      </p:pic>
      <p:pic>
        <p:nvPicPr>
          <p:cNvPr id="193" name="Google Shape;193;p36"/>
          <p:cNvPicPr preferRelativeResize="0"/>
          <p:nvPr/>
        </p:nvPicPr>
        <p:blipFill>
          <a:blip r:embed="rId4">
            <a:alphaModFix/>
          </a:blip>
          <a:stretch>
            <a:fillRect/>
          </a:stretch>
        </p:blipFill>
        <p:spPr>
          <a:xfrm>
            <a:off x="5063526" y="106050"/>
            <a:ext cx="4080476" cy="2847974"/>
          </a:xfrm>
          <a:prstGeom prst="rect">
            <a:avLst/>
          </a:prstGeom>
          <a:noFill/>
          <a:ln>
            <a:noFill/>
          </a:ln>
        </p:spPr>
      </p:pic>
      <p:sp>
        <p:nvSpPr>
          <p:cNvPr id="194" name="Google Shape;194;p36"/>
          <p:cNvSpPr txBox="1"/>
          <p:nvPr/>
        </p:nvSpPr>
        <p:spPr>
          <a:xfrm>
            <a:off x="115825" y="106050"/>
            <a:ext cx="2455800" cy="891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Richard Notkin</a:t>
            </a:r>
            <a:endParaRPr/>
          </a:p>
          <a:p>
            <a:pPr marL="0" lvl="0" indent="0" algn="l" rtl="0">
              <a:spcBef>
                <a:spcPts val="0"/>
              </a:spcBef>
              <a:spcAft>
                <a:spcPts val="0"/>
              </a:spcAft>
              <a:buNone/>
            </a:pPr>
            <a:r>
              <a:rPr lang="en" sz="1050">
                <a:solidFill>
                  <a:srgbClr val="3C4043"/>
                </a:solidFill>
                <a:highlight>
                  <a:srgbClr val="FFFFFF"/>
                </a:highlight>
                <a:latin typeface="Roboto"/>
                <a:ea typeface="Roboto"/>
                <a:cs typeface="Roboto"/>
                <a:sym typeface="Roboto"/>
              </a:rPr>
              <a:t>Influenced by the tradition of Yixing pottery, his work is a vehicle for political commentary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7"/>
          <p:cNvPicPr preferRelativeResize="0"/>
          <p:nvPr/>
        </p:nvPicPr>
        <p:blipFill>
          <a:blip r:embed="rId3">
            <a:alphaModFix/>
          </a:blip>
          <a:stretch>
            <a:fillRect/>
          </a:stretch>
        </p:blipFill>
        <p:spPr>
          <a:xfrm>
            <a:off x="152400" y="152400"/>
            <a:ext cx="4921600" cy="4921600"/>
          </a:xfrm>
          <a:prstGeom prst="rect">
            <a:avLst/>
          </a:prstGeom>
          <a:noFill/>
          <a:ln>
            <a:noFill/>
          </a:ln>
        </p:spPr>
      </p:pic>
      <p:sp>
        <p:nvSpPr>
          <p:cNvPr id="200" name="Google Shape;200;p37"/>
          <p:cNvSpPr txBox="1"/>
          <p:nvPr/>
        </p:nvSpPr>
        <p:spPr>
          <a:xfrm>
            <a:off x="5294100" y="569450"/>
            <a:ext cx="3684000" cy="39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77777"/>
                </a:solidFill>
                <a:highlight>
                  <a:srgbClr val="FFFFFF"/>
                </a:highlight>
                <a:latin typeface="Helvetica Neue"/>
                <a:ea typeface="Helvetica Neue"/>
                <a:cs typeface="Helvetica Neue"/>
                <a:sym typeface="Helvetica Neue"/>
              </a:rPr>
              <a:t>Mark Burns has a keen sense of ceramic history and pop culture, which he uses to express complex cultural notions of sexuality and identity.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8"/>
          <p:cNvSpPr txBox="1"/>
          <p:nvPr/>
        </p:nvSpPr>
        <p:spPr>
          <a:xfrm>
            <a:off x="514350" y="257175"/>
            <a:ext cx="7911300" cy="437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Georgia"/>
                <a:ea typeface="Georgia"/>
                <a:cs typeface="Georgia"/>
                <a:sym typeface="Georgia"/>
              </a:rPr>
              <a:t> You will  find a cause you are passionate about, or even excited about and want to learn and explore and use clay to create a sculpture with a point of view. The goal is to for each student to come up with something that concerns them about society, the environment, politics, etc. The topic should be something that you care enough about in an area where you actively want to see change.</a:t>
            </a:r>
            <a:endParaRPr sz="2400">
              <a:solidFill>
                <a:srgbClr val="FFFFFF"/>
              </a:solidFill>
              <a:latin typeface="Georgia"/>
              <a:ea typeface="Georgia"/>
              <a:cs typeface="Georgia"/>
              <a:sym typeface="Georgia"/>
            </a:endParaRPr>
          </a:p>
          <a:p>
            <a:pPr marL="0" lvl="0" indent="0" algn="ctr" rtl="0">
              <a:spcBef>
                <a:spcPts val="0"/>
              </a:spcBef>
              <a:spcAft>
                <a:spcPts val="0"/>
              </a:spcAft>
              <a:buNone/>
            </a:pPr>
            <a:endParaRPr sz="2400">
              <a:solidFill>
                <a:srgbClr val="FFFFFF"/>
              </a:solidFill>
              <a:latin typeface="Georgia"/>
              <a:ea typeface="Georgia"/>
              <a:cs typeface="Georgia"/>
              <a:sym typeface="Georgia"/>
            </a:endParaRPr>
          </a:p>
          <a:p>
            <a:pPr marL="0" lvl="0" indent="0" algn="ctr" rtl="0">
              <a:spcBef>
                <a:spcPts val="0"/>
              </a:spcBef>
              <a:spcAft>
                <a:spcPts val="0"/>
              </a:spcAft>
              <a:buNone/>
            </a:pPr>
            <a:r>
              <a:rPr lang="en" sz="2400">
                <a:solidFill>
                  <a:srgbClr val="FFFFFF"/>
                </a:solidFill>
                <a:latin typeface="Georgia"/>
                <a:ea typeface="Georgia"/>
                <a:cs typeface="Georgia"/>
                <a:sym typeface="Georgia"/>
              </a:rPr>
              <a:t>You will use symbols to convey your ideas. </a:t>
            </a:r>
            <a:endParaRPr sz="2400">
              <a:solidFill>
                <a:srgbClr val="FFFFFF"/>
              </a:solidFill>
              <a:latin typeface="Georgia"/>
              <a:ea typeface="Georgia"/>
              <a:cs typeface="Georgia"/>
              <a:sym typeface="Georgia"/>
            </a:endParaRPr>
          </a:p>
          <a:p>
            <a:pPr marL="0" lvl="0" indent="0" algn="ctr" rtl="0">
              <a:spcBef>
                <a:spcPts val="0"/>
              </a:spcBef>
              <a:spcAft>
                <a:spcPts val="0"/>
              </a:spcAft>
              <a:buNone/>
            </a:pPr>
            <a:endParaRPr sz="2400">
              <a:solidFill>
                <a:srgbClr val="FFFFFF"/>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9"/>
          <p:cNvSpPr txBox="1"/>
          <p:nvPr/>
        </p:nvSpPr>
        <p:spPr>
          <a:xfrm>
            <a:off x="266875" y="254750"/>
            <a:ext cx="8685600" cy="13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Social Change Project Requirements:</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Your Sculpture Must. . .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-Make a statement about a change you would like to see in the world.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 Show a strong point of view and have visual impact.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-Utilize at least 2 or more sculpted elements. Should not be overly simplistic (have some large and small components). Surface should have attachments and/or carving and other detail.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-Incorporate the use of symbols to convey meaning.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-Look interesting from all sides</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-Be able to sit or stand on it’s own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-Utilize pinch, slab, coil or solid sculpting.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-Be well crafted. Your message will less clear if craftsmanship is an after-thought. </a:t>
            </a:r>
            <a:endParaRPr>
              <a:solidFill>
                <a:srgbClr val="FFFFFF"/>
              </a:solidFill>
            </a:endParaRPr>
          </a:p>
          <a:p>
            <a:pPr marL="0" lvl="0" indent="0" algn="l" rtl="0">
              <a:spcBef>
                <a:spcPts val="0"/>
              </a:spcBef>
              <a:spcAft>
                <a:spcPts val="0"/>
              </a:spcAft>
              <a:buNone/>
            </a:pPr>
            <a:endParaRPr>
              <a:solidFill>
                <a:srgbClr val="FFFFFF"/>
              </a:solidFill>
            </a:endParaRPr>
          </a:p>
          <a:p>
            <a:pPr marL="0" lvl="0" indent="0" algn="l" rtl="0">
              <a:spcBef>
                <a:spcPts val="0"/>
              </a:spcBef>
              <a:spcAft>
                <a:spcPts val="0"/>
              </a:spcAft>
              <a:buNone/>
            </a:pPr>
            <a:r>
              <a:rPr lang="en">
                <a:solidFill>
                  <a:srgbClr val="FFFFFF"/>
                </a:solidFill>
              </a:rPr>
              <a:t>-Size: 6x6-8x8</a:t>
            </a:r>
            <a:endParaRPr>
              <a:solidFill>
                <a:srgbClr val="FFFFFF"/>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p:nvPr/>
        </p:nvSpPr>
        <p:spPr>
          <a:xfrm>
            <a:off x="452200" y="403100"/>
            <a:ext cx="57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rPr>
              <a:t>Student Ideas (2D Examples/Ideation) </a:t>
            </a:r>
            <a:endParaRPr>
              <a:solidFill>
                <a:schemeClr val="lt1"/>
              </a:solidFill>
            </a:endParaRPr>
          </a:p>
        </p:txBody>
      </p:sp>
      <p:pic>
        <p:nvPicPr>
          <p:cNvPr id="216" name="Google Shape;216;p40"/>
          <p:cNvPicPr preferRelativeResize="0"/>
          <p:nvPr/>
        </p:nvPicPr>
        <p:blipFill rotWithShape="1">
          <a:blip r:embed="rId3">
            <a:alphaModFix/>
          </a:blip>
          <a:srcRect l="18187" t="7670" r="15556" b="7848"/>
          <a:stretch/>
        </p:blipFill>
        <p:spPr>
          <a:xfrm>
            <a:off x="702875" y="1265375"/>
            <a:ext cx="2005248" cy="3408950"/>
          </a:xfrm>
          <a:prstGeom prst="rect">
            <a:avLst/>
          </a:prstGeom>
          <a:noFill/>
          <a:ln>
            <a:noFill/>
          </a:ln>
        </p:spPr>
      </p:pic>
      <p:pic>
        <p:nvPicPr>
          <p:cNvPr id="217" name="Google Shape;217;p40"/>
          <p:cNvPicPr preferRelativeResize="0"/>
          <p:nvPr/>
        </p:nvPicPr>
        <p:blipFill rotWithShape="1">
          <a:blip r:embed="rId4">
            <a:alphaModFix/>
          </a:blip>
          <a:srcRect l="8345" t="5187" r="4447" b="12071"/>
          <a:stretch/>
        </p:blipFill>
        <p:spPr>
          <a:xfrm>
            <a:off x="3309700" y="1165100"/>
            <a:ext cx="4692326" cy="33387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41"/>
          <p:cNvPicPr preferRelativeResize="0"/>
          <p:nvPr/>
        </p:nvPicPr>
        <p:blipFill>
          <a:blip r:embed="rId3">
            <a:alphaModFix/>
          </a:blip>
          <a:stretch>
            <a:fillRect/>
          </a:stretch>
        </p:blipFill>
        <p:spPr>
          <a:xfrm rot="-5400000">
            <a:off x="1104900" y="-208550"/>
            <a:ext cx="3629027" cy="48387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5"/>
          <p:cNvSpPr txBox="1"/>
          <p:nvPr/>
        </p:nvSpPr>
        <p:spPr>
          <a:xfrm>
            <a:off x="458975" y="641575"/>
            <a:ext cx="7778100" cy="3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chemeClr val="lt2"/>
                </a:solidFill>
                <a:latin typeface="Libre Baskerville"/>
                <a:ea typeface="Libre Baskerville"/>
                <a:cs typeface="Libre Baskerville"/>
                <a:sym typeface="Libre Baskerville"/>
              </a:rPr>
              <a:t>You will create a work of art that takes a stance on an issue that is important to you or the community you live in.</a:t>
            </a:r>
            <a:endParaRPr sz="3600">
              <a:solidFill>
                <a:schemeClr val="lt2"/>
              </a:solidFill>
              <a:latin typeface="Libre Baskerville"/>
              <a:ea typeface="Libre Baskerville"/>
              <a:cs typeface="Libre Baskerville"/>
              <a:sym typeface="Libre Baskerville"/>
            </a:endParaRPr>
          </a:p>
          <a:p>
            <a:pPr marL="0" lvl="0" indent="0" algn="ctr" rtl="0">
              <a:spcBef>
                <a:spcPts val="0"/>
              </a:spcBef>
              <a:spcAft>
                <a:spcPts val="0"/>
              </a:spcAft>
              <a:buNone/>
            </a:pPr>
            <a:r>
              <a:rPr lang="en" sz="3600">
                <a:solidFill>
                  <a:schemeClr val="lt2"/>
                </a:solidFill>
                <a:latin typeface="Libre Baskerville"/>
                <a:ea typeface="Libre Baskerville"/>
                <a:cs typeface="Libre Baskerville"/>
                <a:sym typeface="Libre Baskerville"/>
              </a:rPr>
              <a:t>Social, Political, Environmental, etc. </a:t>
            </a:r>
            <a:endParaRPr sz="3000" i="1">
              <a:solidFill>
                <a:schemeClr val="lt2"/>
              </a:solidFill>
              <a:latin typeface="Libre Baskerville"/>
              <a:ea typeface="Libre Baskerville"/>
              <a:cs typeface="Libre Baskerville"/>
              <a:sym typeface="Libre Baskervill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659050" y="649288"/>
            <a:ext cx="5126548" cy="3844926"/>
          </a:xfrm>
          <a:prstGeom prst="rect">
            <a:avLst/>
          </a:prstGeom>
          <a:noFill/>
          <a:ln>
            <a:noFill/>
          </a:ln>
        </p:spPr>
      </p:pic>
      <p:sp>
        <p:nvSpPr>
          <p:cNvPr id="70" name="Google Shape;70;p16"/>
          <p:cNvSpPr txBox="1"/>
          <p:nvPr/>
        </p:nvSpPr>
        <p:spPr>
          <a:xfrm>
            <a:off x="5977300" y="649300"/>
            <a:ext cx="2850000" cy="38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The NAMES Project</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“AIDS Memorial Quilt</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June 1987 - Present</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The ongoing project </a:t>
            </a:r>
            <a:r>
              <a:rPr lang="en">
                <a:solidFill>
                  <a:schemeClr val="accent1"/>
                </a:solidFill>
                <a:latin typeface="Libre Baskerville"/>
                <a:ea typeface="Libre Baskerville"/>
                <a:cs typeface="Libre Baskerville"/>
                <a:sym typeface="Libre Baskerville"/>
              </a:rPr>
              <a:t>memorializes those who have died from HIV and AIDS</a:t>
            </a:r>
            <a:r>
              <a:rPr lang="en">
                <a:solidFill>
                  <a:srgbClr val="FFFFFF"/>
                </a:solidFill>
                <a:latin typeface="Libre Baskerville"/>
                <a:ea typeface="Libre Baskerville"/>
                <a:cs typeface="Libre Baskerville"/>
                <a:sym typeface="Libre Baskerville"/>
              </a:rPr>
              <a:t> through quilted panels, embellished with their names and symbolic imagery representing the person memorialized. Currently, the quilt is </a:t>
            </a:r>
            <a:r>
              <a:rPr lang="en">
                <a:solidFill>
                  <a:schemeClr val="accent1"/>
                </a:solidFill>
                <a:latin typeface="Libre Baskerville"/>
                <a:ea typeface="Libre Baskerville"/>
                <a:cs typeface="Libre Baskerville"/>
                <a:sym typeface="Libre Baskerville"/>
              </a:rPr>
              <a:t>made up of more than 48,000 panels</a:t>
            </a:r>
            <a:r>
              <a:rPr lang="en">
                <a:solidFill>
                  <a:srgbClr val="FFFFFF"/>
                </a:solidFill>
                <a:latin typeface="Libre Baskerville"/>
                <a:ea typeface="Libre Baskerville"/>
                <a:cs typeface="Libre Baskerville"/>
                <a:sym typeface="Libre Baskerville"/>
              </a:rPr>
              <a:t>, with more added every year as more AIDS casualties are submitted.</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i="1">
                <a:solidFill>
                  <a:srgbClr val="FFFFFF"/>
                </a:solidFill>
                <a:latin typeface="Libre Baskerville"/>
                <a:ea typeface="Libre Baskerville"/>
                <a:cs typeface="Libre Baskerville"/>
                <a:sym typeface="Libre Baskerville"/>
              </a:rPr>
              <a:t>National Mall, Washington DC</a:t>
            </a:r>
            <a:endParaRPr i="1">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rgbClr val="FFFFFF"/>
              </a:solidFill>
              <a:latin typeface="Libre Baskerville"/>
              <a:ea typeface="Libre Baskerville"/>
              <a:cs typeface="Libre Baskerville"/>
              <a:sym typeface="Libre Baskervill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362225" y="428625"/>
            <a:ext cx="3209925" cy="4286250"/>
          </a:xfrm>
          <a:prstGeom prst="rect">
            <a:avLst/>
          </a:prstGeom>
          <a:noFill/>
          <a:ln>
            <a:noFill/>
          </a:ln>
        </p:spPr>
      </p:pic>
      <p:pic>
        <p:nvPicPr>
          <p:cNvPr id="76" name="Google Shape;76;p17"/>
          <p:cNvPicPr preferRelativeResize="0"/>
          <p:nvPr/>
        </p:nvPicPr>
        <p:blipFill>
          <a:blip r:embed="rId4">
            <a:alphaModFix/>
          </a:blip>
          <a:stretch>
            <a:fillRect/>
          </a:stretch>
        </p:blipFill>
        <p:spPr>
          <a:xfrm>
            <a:off x="3961000" y="1362825"/>
            <a:ext cx="4735424" cy="2649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8"/>
          <p:cNvPicPr preferRelativeResize="0"/>
          <p:nvPr/>
        </p:nvPicPr>
        <p:blipFill>
          <a:blip r:embed="rId3">
            <a:alphaModFix/>
          </a:blip>
          <a:stretch>
            <a:fillRect/>
          </a:stretch>
        </p:blipFill>
        <p:spPr>
          <a:xfrm>
            <a:off x="535100" y="300988"/>
            <a:ext cx="8073801" cy="4541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9"/>
          <p:cNvPicPr preferRelativeResize="0"/>
          <p:nvPr/>
        </p:nvPicPr>
        <p:blipFill>
          <a:blip r:embed="rId3">
            <a:alphaModFix/>
          </a:blip>
          <a:stretch>
            <a:fillRect/>
          </a:stretch>
        </p:blipFill>
        <p:spPr>
          <a:xfrm>
            <a:off x="1181150" y="298975"/>
            <a:ext cx="6781701" cy="3812050"/>
          </a:xfrm>
          <a:prstGeom prst="rect">
            <a:avLst/>
          </a:prstGeom>
          <a:noFill/>
          <a:ln>
            <a:noFill/>
          </a:ln>
        </p:spPr>
      </p:pic>
      <p:sp>
        <p:nvSpPr>
          <p:cNvPr id="87" name="Google Shape;87;p19"/>
          <p:cNvSpPr txBox="1"/>
          <p:nvPr/>
        </p:nvSpPr>
        <p:spPr>
          <a:xfrm>
            <a:off x="1179250" y="4206425"/>
            <a:ext cx="4337400" cy="7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Luke Jeram</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“Invisible Homeless”</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England, 2015</a:t>
            </a:r>
            <a:endParaRPr>
              <a:solidFill>
                <a:srgbClr val="FFFFFF"/>
              </a:solidFill>
              <a:latin typeface="Libre Baskerville"/>
              <a:ea typeface="Libre Baskerville"/>
              <a:cs typeface="Libre Baskerville"/>
              <a:sym typeface="Libre Baskerville"/>
            </a:endParaRPr>
          </a:p>
        </p:txBody>
      </p:sp>
      <p:sp>
        <p:nvSpPr>
          <p:cNvPr id="88" name="Google Shape;88;p19"/>
          <p:cNvSpPr txBox="1"/>
          <p:nvPr/>
        </p:nvSpPr>
        <p:spPr>
          <a:xfrm>
            <a:off x="5371750" y="4292775"/>
            <a:ext cx="2591100" cy="6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latin typeface="Libre Baskerville"/>
                <a:ea typeface="Libre Baskerville"/>
                <a:cs typeface="Libre Baskerville"/>
                <a:sym typeface="Libre Baskerville"/>
              </a:rPr>
              <a:t>Glass figure resting on a cardboard base</a:t>
            </a:r>
            <a:endParaRPr>
              <a:solidFill>
                <a:schemeClr val="accent1"/>
              </a:solidFill>
              <a:latin typeface="Libre Baskerville"/>
              <a:ea typeface="Libre Baskerville"/>
              <a:cs typeface="Libre Baskerville"/>
              <a:sym typeface="Libre Baskervill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p:nvPr/>
        </p:nvSpPr>
        <p:spPr>
          <a:xfrm>
            <a:off x="1876225" y="1016525"/>
            <a:ext cx="5068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u="sng">
                <a:solidFill>
                  <a:srgbClr val="CC4125"/>
                </a:solidFill>
                <a:latin typeface="Shadows Into Light"/>
                <a:ea typeface="Shadows Into Light"/>
                <a:cs typeface="Shadows Into Light"/>
                <a:sym typeface="Shadows Into Light"/>
                <a:hlinkClick r:id="rId3">
                  <a:extLst>
                    <a:ext uri="{A12FA001-AC4F-418D-AE19-62706E023703}">
                      <ahyp:hlinkClr xmlns:ahyp="http://schemas.microsoft.com/office/drawing/2018/hyperlinkcolor" val="tx"/>
                    </a:ext>
                  </a:extLst>
                </a:hlinkClick>
              </a:rPr>
              <a:t>STOP TELLING WOMEN TO SMILE</a:t>
            </a:r>
            <a:endParaRPr sz="4800" b="1">
              <a:solidFill>
                <a:srgbClr val="CC4125"/>
              </a:solidFill>
              <a:latin typeface="Shadows Into Light"/>
              <a:ea typeface="Shadows Into Light"/>
              <a:cs typeface="Shadows Into Light"/>
              <a:sym typeface="Shadows In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1"/>
          <p:cNvPicPr preferRelativeResize="0"/>
          <p:nvPr/>
        </p:nvPicPr>
        <p:blipFill>
          <a:blip r:embed="rId3">
            <a:alphaModFix/>
          </a:blip>
          <a:stretch>
            <a:fillRect/>
          </a:stretch>
        </p:blipFill>
        <p:spPr>
          <a:xfrm>
            <a:off x="464825" y="286225"/>
            <a:ext cx="6103200" cy="4571050"/>
          </a:xfrm>
          <a:prstGeom prst="rect">
            <a:avLst/>
          </a:prstGeom>
          <a:noFill/>
          <a:ln>
            <a:noFill/>
          </a:ln>
        </p:spPr>
      </p:pic>
      <p:sp>
        <p:nvSpPr>
          <p:cNvPr id="99" name="Google Shape;99;p21"/>
          <p:cNvSpPr txBox="1"/>
          <p:nvPr/>
        </p:nvSpPr>
        <p:spPr>
          <a:xfrm>
            <a:off x="6725800" y="3686675"/>
            <a:ext cx="2255100" cy="11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Tatyana Fazlalizadeh</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“Stop Telling Women To Smile”</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Brooklyn, NY</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r>
              <a:rPr lang="en">
                <a:solidFill>
                  <a:srgbClr val="FFFFFF"/>
                </a:solidFill>
                <a:latin typeface="Libre Baskerville"/>
                <a:ea typeface="Libre Baskerville"/>
                <a:cs typeface="Libre Baskerville"/>
                <a:sym typeface="Libre Baskerville"/>
              </a:rPr>
              <a:t>2012</a:t>
            </a:r>
            <a:endParaRPr>
              <a:solidFill>
                <a:srgbClr val="FFFFFF"/>
              </a:solidFill>
              <a:latin typeface="Libre Baskerville"/>
              <a:ea typeface="Libre Baskerville"/>
              <a:cs typeface="Libre Baskerville"/>
              <a:sym typeface="Libre Baskerville"/>
            </a:endParaRPr>
          </a:p>
          <a:p>
            <a:pPr marL="0" lvl="0" indent="0" algn="l" rtl="0">
              <a:spcBef>
                <a:spcPts val="0"/>
              </a:spcBef>
              <a:spcAft>
                <a:spcPts val="0"/>
              </a:spcAft>
              <a:buNone/>
            </a:pPr>
            <a:endParaRPr>
              <a:solidFill>
                <a:srgbClr val="FFFFFF"/>
              </a:solidFill>
              <a:latin typeface="Libre Baskerville"/>
              <a:ea typeface="Libre Baskerville"/>
              <a:cs typeface="Libre Baskerville"/>
              <a:sym typeface="Libre Baskervill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878</Words>
  <Application>Microsoft Office PowerPoint</Application>
  <PresentationFormat>On-screen Show (16:9)</PresentationFormat>
  <Paragraphs>94</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Georgia</vt:lpstr>
      <vt:lpstr>Libre Baskerville</vt:lpstr>
      <vt:lpstr>Roboto</vt:lpstr>
      <vt:lpstr>Shadows Into Light</vt:lpstr>
      <vt:lpstr>Arial</vt:lpstr>
      <vt:lpstr>Helvetica Neue</vt:lpstr>
      <vt:lpstr>Merriweather</vt:lpstr>
      <vt:lpstr>Simple Light</vt:lpstr>
      <vt:lpstr>Clay for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Cheyenne Terbrueggen</dc:creator>
  <cp:lastModifiedBy>Cheyenne Terbrueggen</cp:lastModifiedBy>
  <cp:revision>1</cp:revision>
  <dcterms:modified xsi:type="dcterms:W3CDTF">2025-04-08T17:00:12Z</dcterms:modified>
</cp:coreProperties>
</file>